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388" r:id="rId2"/>
    <p:sldId id="389" r:id="rId3"/>
    <p:sldId id="390" r:id="rId4"/>
    <p:sldId id="391" r:id="rId5"/>
    <p:sldId id="392" r:id="rId6"/>
    <p:sldId id="394" r:id="rId7"/>
    <p:sldId id="395" r:id="rId8"/>
    <p:sldId id="396" r:id="rId9"/>
    <p:sldId id="354" r:id="rId10"/>
  </p:sldIdLst>
  <p:sldSz cx="12192000" cy="6858000"/>
  <p:notesSz cx="6858000" cy="9144000"/>
  <p:embeddedFontLst>
    <p:embeddedFont>
      <p:font typeface="HY헤드라인M" panose="02030600000101010101" pitchFamily="18" charset="-127"/>
      <p:regular r:id="rId13"/>
    </p:embeddedFont>
    <p:embeddedFont>
      <p:font typeface="나눔스퀘어 네오 OTF Heavy" panose="020B0600000101010101" charset="-127"/>
      <p:bold r:id="rId14"/>
    </p:embeddedFont>
    <p:embeddedFont>
      <p:font typeface="나눔스퀘어 네오 OTF Regular" panose="020B0600000101010101" charset="-127"/>
      <p:regular r:id="rId15"/>
    </p:embeddedFont>
    <p:embeddedFont>
      <p:font typeface="맑은 고딕" panose="020B0503020000020004" pitchFamily="50" charset="-127"/>
      <p:regular r:id="rId16"/>
      <p:bold r:id="rId17"/>
    </p:embeddedFont>
    <p:embeddedFont>
      <p:font typeface="나눔바른고딕" panose="020B0603020101020101" pitchFamily="50" charset="-127"/>
      <p:regular r:id="rId18"/>
      <p:bold r:id="rId19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2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  <a:srgbClr val="D5874C"/>
    <a:srgbClr val="FFFFFF"/>
    <a:srgbClr val="FFE8D1"/>
    <a:srgbClr val="F6FA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70" autoAdjust="0"/>
    <p:restoredTop sz="90476" autoAdjust="0"/>
  </p:normalViewPr>
  <p:slideViewPr>
    <p:cSldViewPr snapToGrid="0">
      <p:cViewPr varScale="1">
        <p:scale>
          <a:sx n="148" d="100"/>
          <a:sy n="148" d="100"/>
        </p:scale>
        <p:origin x="1182" y="114"/>
      </p:cViewPr>
      <p:guideLst>
        <p:guide orient="horz" pos="182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354"/>
    </p:cViewPr>
  </p:sorterViewPr>
  <p:notesViewPr>
    <p:cSldViewPr snapToGrid="0" showGuides="1">
      <p:cViewPr varScale="1">
        <p:scale>
          <a:sx n="87" d="100"/>
          <a:sy n="87" d="100"/>
        </p:scale>
        <p:origin x="3840" y="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0FBCC2-BDE9-4141-B405-9F75AE5823D1}" type="datetimeFigureOut">
              <a:rPr lang="ko-KR" altLang="en-US" smtClean="0"/>
              <a:t>2024-10-30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832681-9A1F-4AC7-9922-4A61B7D050C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91610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7A8993-EFFA-408D-B5C5-ABCFD7E05C89}" type="datetimeFigureOut">
              <a:rPr lang="ko-KR" altLang="en-US" smtClean="0"/>
              <a:t>2024-10-30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ABE77F-3F27-4B2B-805B-52833F643F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2013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ABE77F-3F27-4B2B-805B-52833F643FB7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7739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8B840-4916-4C02-9F87-2645B35AA288}" type="datetimeFigureOut">
              <a:rPr lang="ko-KR" altLang="en-US" smtClean="0"/>
              <a:t>2024-10-30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20867-0026-4260-B6C1-81EBDA1EC6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1879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8B840-4916-4C02-9F87-2645B35AA288}" type="datetimeFigureOut">
              <a:rPr lang="ko-KR" altLang="en-US" smtClean="0"/>
              <a:t>2024-10-30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20867-0026-4260-B6C1-81EBDA1EC6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0684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8B840-4916-4C02-9F87-2645B35AA288}" type="datetimeFigureOut">
              <a:rPr lang="ko-KR" altLang="en-US" smtClean="0"/>
              <a:t>2024-10-30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20867-0026-4260-B6C1-81EBDA1EC6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4748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8B840-4916-4C02-9F87-2645B35AA288}" type="datetimeFigureOut">
              <a:rPr lang="ko-KR" altLang="en-US" smtClean="0"/>
              <a:t>2024-10-30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20867-0026-4260-B6C1-81EBDA1EC6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2413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8B840-4916-4C02-9F87-2645B35AA288}" type="datetimeFigureOut">
              <a:rPr lang="ko-KR" altLang="en-US" smtClean="0"/>
              <a:t>2024-10-30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20867-0026-4260-B6C1-81EBDA1EC6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570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8B840-4916-4C02-9F87-2645B35AA288}" type="datetimeFigureOut">
              <a:rPr lang="ko-KR" altLang="en-US" smtClean="0"/>
              <a:t>2024-10-30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20867-0026-4260-B6C1-81EBDA1EC6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9631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8B840-4916-4C02-9F87-2645B35AA288}" type="datetimeFigureOut">
              <a:rPr lang="ko-KR" altLang="en-US" smtClean="0"/>
              <a:t>2024-10-30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20867-0026-4260-B6C1-81EBDA1EC6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0787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8B840-4916-4C02-9F87-2645B35AA288}" type="datetimeFigureOut">
              <a:rPr lang="ko-KR" altLang="en-US" smtClean="0"/>
              <a:t>2024-10-30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20867-0026-4260-B6C1-81EBDA1EC6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1613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8B840-4916-4C02-9F87-2645B35AA288}" type="datetimeFigureOut">
              <a:rPr lang="ko-KR" altLang="en-US" smtClean="0"/>
              <a:t>2024-10-30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20867-0026-4260-B6C1-81EBDA1EC6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4668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8B840-4916-4C02-9F87-2645B35AA288}" type="datetimeFigureOut">
              <a:rPr lang="ko-KR" altLang="en-US" smtClean="0"/>
              <a:t>2024-10-30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20867-0026-4260-B6C1-81EBDA1EC6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9235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8B840-4916-4C02-9F87-2645B35AA288}" type="datetimeFigureOut">
              <a:rPr lang="ko-KR" altLang="en-US" smtClean="0"/>
              <a:t>2024-10-30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20867-0026-4260-B6C1-81EBDA1EC6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6706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08B840-4916-4C02-9F87-2645B35AA288}" type="datetimeFigureOut">
              <a:rPr lang="ko-KR" altLang="en-US" smtClean="0"/>
              <a:t>2024-10-30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20867-0026-4260-B6C1-81EBDA1EC6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9553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abs.go.kr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du.labs.go.kr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7028" y="2009867"/>
            <a:ext cx="9601633" cy="470162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06191" y="100430"/>
            <a:ext cx="4525598" cy="584775"/>
          </a:xfrm>
          <a:prstGeom prst="rect">
            <a:avLst/>
          </a:prstGeom>
          <a:solidFill>
            <a:srgbClr val="40404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3200" dirty="0">
                <a:solidFill>
                  <a:srgbClr val="D5874C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 </a:t>
            </a:r>
            <a:r>
              <a:rPr lang="ko-KR" altLang="en-US" sz="3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연구실 안전관리 개요</a:t>
            </a:r>
            <a:endParaRPr lang="en-US" altLang="ko-KR" sz="32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4077" y="797163"/>
            <a:ext cx="17011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0404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- </a:t>
            </a:r>
            <a:r>
              <a:rPr lang="ko-KR" altLang="en-US" sz="24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0404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교육</a:t>
            </a:r>
            <a:r>
              <a:rPr lang="en-US" altLang="ko-KR" sz="24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0404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</a:t>
            </a:r>
            <a:r>
              <a:rPr lang="ko-KR" altLang="en-US" sz="24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0404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훈련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3904365" y="1699274"/>
            <a:ext cx="4386961" cy="136985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2200" b="1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국가연구안전정보시스템</a:t>
            </a:r>
            <a:endParaRPr lang="en-US" altLang="ko-KR" sz="2200" b="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나눔스퀘어 네오 OTF Heavy" panose="00000A00000000000000" pitchFamily="50" charset="-127"/>
              <a:ea typeface="나눔스퀘어 네오 OTF Heavy" panose="00000A00000000000000" pitchFamily="50" charset="-127"/>
            </a:endParaRPr>
          </a:p>
          <a:p>
            <a:pPr algn="ctr" latinLnBrk="0"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en-US" altLang="ko-KR" sz="22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  <a:hlinkClick r:id="rId3"/>
              </a:rPr>
              <a:t>https://www.labs.go.kr</a:t>
            </a:r>
            <a:endParaRPr lang="ko-KR" altLang="en-US" sz="2200" b="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나눔스퀘어 네오 OTF Heavy" panose="00000A00000000000000" pitchFamily="50" charset="-127"/>
              <a:ea typeface="나눔스퀘어 네오 OTF Heavy" panose="00000A00000000000000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3904365" y="1027995"/>
            <a:ext cx="4386961" cy="430893"/>
          </a:xfrm>
          <a:prstGeom prst="rect">
            <a:avLst/>
          </a:prstGeom>
          <a:solidFill>
            <a:srgbClr val="CE7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2386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정기 교육 방법</a:t>
            </a:r>
          </a:p>
        </p:txBody>
      </p:sp>
    </p:spTree>
    <p:extLst>
      <p:ext uri="{BB962C8B-B14F-4D97-AF65-F5344CB8AC3E}">
        <p14:creationId xmlns:p14="http://schemas.microsoft.com/office/powerpoint/2010/main" val="3403096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191" y="100430"/>
            <a:ext cx="4525598" cy="584775"/>
          </a:xfrm>
          <a:prstGeom prst="rect">
            <a:avLst/>
          </a:prstGeom>
          <a:solidFill>
            <a:srgbClr val="40404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3200" dirty="0">
                <a:solidFill>
                  <a:srgbClr val="D5874C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 </a:t>
            </a:r>
            <a:r>
              <a:rPr lang="ko-KR" altLang="en-US" sz="3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연구실 안전관리 개요</a:t>
            </a:r>
            <a:endParaRPr lang="en-US" altLang="ko-KR" sz="32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4077" y="797163"/>
            <a:ext cx="17011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0404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- </a:t>
            </a:r>
            <a:r>
              <a:rPr lang="ko-KR" altLang="en-US" sz="24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0404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교육</a:t>
            </a:r>
            <a:r>
              <a:rPr lang="en-US" altLang="ko-KR" sz="24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0404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</a:t>
            </a:r>
            <a:r>
              <a:rPr lang="ko-KR" altLang="en-US" sz="24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0404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훈련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/>
          <a:srcRect r="12025"/>
          <a:stretch/>
        </p:blipFill>
        <p:spPr>
          <a:xfrm>
            <a:off x="644593" y="2127563"/>
            <a:ext cx="9932425" cy="4318504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644593" y="1370786"/>
            <a:ext cx="7369576" cy="56091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AutoNum type="arabicPeriod"/>
            </a:pPr>
            <a:r>
              <a:rPr lang="ko-KR" altLang="en-US" sz="2400" b="1" dirty="0">
                <a:solidFill>
                  <a:schemeClr val="tx1"/>
                </a:solidFill>
                <a:latin typeface="나눔스퀘어 네오 OTF Regular" panose="00000500000000000000" pitchFamily="50" charset="-127"/>
                <a:ea typeface="나눔스퀘어 네오 OTF Regular" panose="00000500000000000000" pitchFamily="50" charset="-127"/>
              </a:rPr>
              <a:t>회원가입 및 로그인 </a:t>
            </a:r>
            <a:r>
              <a:rPr lang="en-US" altLang="ko-KR" sz="2400" b="1" dirty="0">
                <a:solidFill>
                  <a:schemeClr val="tx1"/>
                </a:solidFill>
                <a:latin typeface="나눔스퀘어 네오 OTF Regular" panose="00000500000000000000" pitchFamily="50" charset="-127"/>
                <a:ea typeface="나눔스퀘어 네오 OTF Regular" panose="00000500000000000000" pitchFamily="50" charset="-127"/>
              </a:rPr>
              <a:t>- </a:t>
            </a:r>
            <a:r>
              <a:rPr lang="ko-KR" altLang="en-US" sz="2400" b="1" dirty="0">
                <a:solidFill>
                  <a:schemeClr val="tx1"/>
                </a:solidFill>
                <a:latin typeface="나눔스퀘어 네오 OTF Regular" panose="00000500000000000000" pitchFamily="50" charset="-127"/>
                <a:ea typeface="나눔스퀘어 네오 OTF Regular" panose="00000500000000000000" pitchFamily="50" charset="-127"/>
              </a:rPr>
              <a:t>학과</a:t>
            </a:r>
            <a:r>
              <a:rPr lang="en-US" altLang="ko-KR" sz="2400" b="1" dirty="0">
                <a:solidFill>
                  <a:schemeClr val="tx1"/>
                </a:solidFill>
                <a:latin typeface="나눔스퀘어 네오 OTF Regular" panose="00000500000000000000" pitchFamily="50" charset="-127"/>
                <a:ea typeface="나눔스퀘어 네오 OTF Regular" panose="00000500000000000000" pitchFamily="50" charset="-127"/>
              </a:rPr>
              <a:t>, </a:t>
            </a:r>
            <a:r>
              <a:rPr lang="ko-KR" altLang="en-US" sz="2400" b="1" dirty="0">
                <a:solidFill>
                  <a:schemeClr val="tx1"/>
                </a:solidFill>
                <a:latin typeface="나눔스퀘어 네오 OTF Regular" panose="00000500000000000000" pitchFamily="50" charset="-127"/>
                <a:ea typeface="나눔스퀘어 네오 OTF Regular" panose="00000500000000000000" pitchFamily="50" charset="-127"/>
              </a:rPr>
              <a:t>학번 정확하게 입력</a:t>
            </a:r>
            <a:endParaRPr lang="ko-KR" altLang="en-US" sz="2400" dirty="0">
              <a:solidFill>
                <a:schemeClr val="tx1"/>
              </a:solidFill>
              <a:latin typeface="나눔스퀘어 네오 OTF Regular" panose="00000500000000000000" pitchFamily="50" charset="-127"/>
              <a:ea typeface="나눔스퀘어 네오 OTF Regular" panose="00000500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62539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191" y="100430"/>
            <a:ext cx="4525598" cy="584775"/>
          </a:xfrm>
          <a:prstGeom prst="rect">
            <a:avLst/>
          </a:prstGeom>
          <a:solidFill>
            <a:srgbClr val="40404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3200" dirty="0">
                <a:solidFill>
                  <a:srgbClr val="D5874C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 </a:t>
            </a:r>
            <a:r>
              <a:rPr lang="ko-KR" altLang="en-US" sz="3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연구실 안전관리 개요</a:t>
            </a:r>
            <a:endParaRPr lang="en-US" altLang="ko-KR" sz="32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4077" y="797163"/>
            <a:ext cx="17011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0404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- </a:t>
            </a:r>
            <a:r>
              <a:rPr lang="ko-KR" altLang="en-US" sz="24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0404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교육</a:t>
            </a:r>
            <a:r>
              <a:rPr lang="en-US" altLang="ko-KR" sz="24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0404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</a:t>
            </a:r>
            <a:r>
              <a:rPr lang="ko-KR" altLang="en-US" sz="24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0404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훈련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644593" y="1370786"/>
            <a:ext cx="7369576" cy="56091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>
                <a:solidFill>
                  <a:schemeClr val="tx1"/>
                </a:solidFill>
                <a:latin typeface="나눔스퀘어 네오 OTF Regular" panose="00000500000000000000" pitchFamily="50" charset="-127"/>
                <a:ea typeface="나눔스퀘어 네오 OTF Regular" panose="00000500000000000000" pitchFamily="50" charset="-127"/>
              </a:rPr>
              <a:t>2. </a:t>
            </a:r>
            <a:r>
              <a:rPr lang="ko-KR" altLang="en-US" sz="2400" dirty="0">
                <a:solidFill>
                  <a:schemeClr val="tx1"/>
                </a:solidFill>
                <a:latin typeface="나눔스퀘어 네오 OTF Regular" panose="00000500000000000000" pitchFamily="50" charset="-127"/>
                <a:ea typeface="나눔스퀘어 네오 OTF Regular" panose="00000500000000000000" pitchFamily="50" charset="-127"/>
              </a:rPr>
              <a:t>상단에 있는 연구실</a:t>
            </a:r>
            <a:r>
              <a:rPr lang="en-US" altLang="ko-KR" sz="2400" dirty="0">
                <a:solidFill>
                  <a:schemeClr val="tx1"/>
                </a:solidFill>
                <a:latin typeface="나눔스퀘어 네오 OTF Regular" panose="00000500000000000000" pitchFamily="50" charset="-127"/>
                <a:ea typeface="나눔스퀘어 네오 OTF Regular" panose="00000500000000000000" pitchFamily="50" charset="-127"/>
              </a:rPr>
              <a:t>·LMO </a:t>
            </a:r>
            <a:r>
              <a:rPr lang="ko-KR" altLang="en-US" sz="2400" dirty="0">
                <a:solidFill>
                  <a:schemeClr val="tx1"/>
                </a:solidFill>
                <a:latin typeface="나눔스퀘어 네오 OTF Regular" panose="00000500000000000000" pitchFamily="50" charset="-127"/>
                <a:ea typeface="나눔스퀘어 네오 OTF Regular" panose="00000500000000000000" pitchFamily="50" charset="-127"/>
              </a:rPr>
              <a:t>안전교육시스템 접속</a:t>
            </a:r>
          </a:p>
        </p:txBody>
      </p:sp>
      <p:grpSp>
        <p:nvGrpSpPr>
          <p:cNvPr id="5" name="그룹 4"/>
          <p:cNvGrpSpPr/>
          <p:nvPr/>
        </p:nvGrpSpPr>
        <p:grpSpPr>
          <a:xfrm>
            <a:off x="644593" y="2851841"/>
            <a:ext cx="11093975" cy="2179025"/>
            <a:chOff x="644593" y="2136617"/>
            <a:chExt cx="11093975" cy="2179025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 rotWithShape="1">
            <a:blip r:embed="rId2"/>
            <a:srcRect r="5208"/>
            <a:stretch/>
          </p:blipFill>
          <p:spPr>
            <a:xfrm>
              <a:off x="644593" y="2242972"/>
              <a:ext cx="11093975" cy="2072670"/>
            </a:xfrm>
            <a:prstGeom prst="rect">
              <a:avLst/>
            </a:prstGeom>
          </p:spPr>
        </p:pic>
        <p:sp>
          <p:nvSpPr>
            <p:cNvPr id="8" name="직사각형 7"/>
            <p:cNvSpPr/>
            <p:nvPr/>
          </p:nvSpPr>
          <p:spPr>
            <a:xfrm>
              <a:off x="1973655" y="2136617"/>
              <a:ext cx="1493822" cy="480669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9" name="직사각형 8"/>
          <p:cNvSpPr/>
          <p:nvPr/>
        </p:nvSpPr>
        <p:spPr>
          <a:xfrm>
            <a:off x="644593" y="2076282"/>
            <a:ext cx="7369576" cy="56091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>
                <a:solidFill>
                  <a:schemeClr val="tx1"/>
                </a:solidFill>
                <a:latin typeface="나눔스퀘어 네오 OTF Regular" panose="00000500000000000000" pitchFamily="50" charset="-127"/>
                <a:ea typeface="나눔스퀘어 네오 OTF Regular" panose="00000500000000000000" pitchFamily="50" charset="-127"/>
              </a:rPr>
              <a:t>회원 가입 후</a:t>
            </a:r>
            <a:r>
              <a:rPr lang="en-US" altLang="ko-KR" sz="2400" dirty="0">
                <a:solidFill>
                  <a:schemeClr val="tx1"/>
                </a:solidFill>
                <a:latin typeface="나눔스퀘어 네오 OTF Regular" panose="00000500000000000000" pitchFamily="50" charset="-127"/>
                <a:ea typeface="나눔스퀘어 네오 OTF Regular" panose="00000500000000000000" pitchFamily="50" charset="-127"/>
                <a:hlinkClick r:id="rId3"/>
              </a:rPr>
              <a:t> https://edu.labs.go.kr</a:t>
            </a:r>
            <a:r>
              <a:rPr lang="en-US" altLang="ko-KR" sz="2400" dirty="0">
                <a:solidFill>
                  <a:schemeClr val="tx1"/>
                </a:solidFill>
                <a:latin typeface="나눔스퀘어 네오 OTF Regular" panose="00000500000000000000" pitchFamily="50" charset="-127"/>
                <a:ea typeface="나눔스퀘어 네오 OTF Regular" panose="00000500000000000000" pitchFamily="50" charset="-127"/>
              </a:rPr>
              <a:t> </a:t>
            </a:r>
            <a:r>
              <a:rPr lang="ko-KR" altLang="en-US" sz="2400" dirty="0">
                <a:solidFill>
                  <a:schemeClr val="tx1"/>
                </a:solidFill>
                <a:latin typeface="나눔스퀘어 네오 OTF Regular" panose="00000500000000000000" pitchFamily="50" charset="-127"/>
                <a:ea typeface="나눔스퀘어 네오 OTF Regular" panose="00000500000000000000" pitchFamily="50" charset="-127"/>
              </a:rPr>
              <a:t>바로 접속 가능</a:t>
            </a:r>
          </a:p>
        </p:txBody>
      </p:sp>
    </p:spTree>
    <p:extLst>
      <p:ext uri="{BB962C8B-B14F-4D97-AF65-F5344CB8AC3E}">
        <p14:creationId xmlns:p14="http://schemas.microsoft.com/office/powerpoint/2010/main" val="3969590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191" y="100430"/>
            <a:ext cx="4525598" cy="584775"/>
          </a:xfrm>
          <a:prstGeom prst="rect">
            <a:avLst/>
          </a:prstGeom>
          <a:solidFill>
            <a:srgbClr val="40404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3200" dirty="0">
                <a:solidFill>
                  <a:srgbClr val="D5874C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 </a:t>
            </a:r>
            <a:r>
              <a:rPr lang="ko-KR" altLang="en-US" sz="3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연구실 안전관리 개요</a:t>
            </a:r>
            <a:endParaRPr lang="en-US" altLang="ko-KR" sz="32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4077" y="797163"/>
            <a:ext cx="17011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0404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- </a:t>
            </a:r>
            <a:r>
              <a:rPr lang="ko-KR" altLang="en-US" sz="24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0404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교육</a:t>
            </a:r>
            <a:r>
              <a:rPr lang="en-US" altLang="ko-KR" sz="24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0404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</a:t>
            </a:r>
            <a:r>
              <a:rPr lang="ko-KR" altLang="en-US" sz="24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0404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훈련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644593" y="1370786"/>
            <a:ext cx="7369576" cy="56091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>
                <a:solidFill>
                  <a:schemeClr val="tx1"/>
                </a:solidFill>
                <a:latin typeface="나눔스퀘어 네오 OTF Regular" panose="00000500000000000000" pitchFamily="50" charset="-127"/>
                <a:ea typeface="나눔스퀘어 네오 OTF Regular" panose="00000500000000000000" pitchFamily="50" charset="-127"/>
              </a:rPr>
              <a:t>3. </a:t>
            </a:r>
            <a:r>
              <a:rPr lang="ko-KR" altLang="en-US" sz="2400" dirty="0">
                <a:solidFill>
                  <a:schemeClr val="tx1"/>
                </a:solidFill>
                <a:latin typeface="나눔스퀘어 네오 OTF Regular" panose="00000500000000000000" pitchFamily="50" charset="-127"/>
                <a:ea typeface="나눔스퀘어 네오 OTF Regular" panose="00000500000000000000" pitchFamily="50" charset="-127"/>
              </a:rPr>
              <a:t>수강신청 → 온라인 교육 → 연구실 안전교육 클릭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425" y="2136028"/>
            <a:ext cx="11753611" cy="4554064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9642764" y="3729295"/>
            <a:ext cx="960582" cy="480669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9642764" y="2293040"/>
            <a:ext cx="960582" cy="480669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61711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191" y="100430"/>
            <a:ext cx="4525598" cy="584775"/>
          </a:xfrm>
          <a:prstGeom prst="rect">
            <a:avLst/>
          </a:prstGeom>
          <a:solidFill>
            <a:srgbClr val="40404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3200" dirty="0">
                <a:solidFill>
                  <a:srgbClr val="D5874C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 </a:t>
            </a:r>
            <a:r>
              <a:rPr lang="ko-KR" altLang="en-US" sz="3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연구실 안전관리 개요</a:t>
            </a:r>
            <a:endParaRPr lang="en-US" altLang="ko-KR" sz="32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4077" y="797163"/>
            <a:ext cx="17011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0404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- </a:t>
            </a:r>
            <a:r>
              <a:rPr lang="ko-KR" altLang="en-US" sz="24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0404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교육</a:t>
            </a:r>
            <a:r>
              <a:rPr lang="en-US" altLang="ko-KR" sz="24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0404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</a:t>
            </a:r>
            <a:r>
              <a:rPr lang="ko-KR" altLang="en-US" sz="24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0404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훈련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644593" y="1370786"/>
            <a:ext cx="7369576" cy="56091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>
                <a:solidFill>
                  <a:schemeClr val="tx1"/>
                </a:solidFill>
                <a:latin typeface="나눔스퀘어 네오 OTF Regular" panose="00000500000000000000" pitchFamily="50" charset="-127"/>
                <a:ea typeface="나눔스퀘어 네오 OTF Regular" panose="00000500000000000000" pitchFamily="50" charset="-127"/>
              </a:rPr>
              <a:t>4. </a:t>
            </a:r>
            <a:r>
              <a:rPr lang="ko-KR" altLang="en-US" sz="2400" dirty="0">
                <a:solidFill>
                  <a:schemeClr val="tx1"/>
                </a:solidFill>
                <a:latin typeface="나눔스퀘어 네오 OTF Regular" panose="00000500000000000000" pitchFamily="50" charset="-127"/>
                <a:ea typeface="나눔스퀘어 네오 OTF Regular" panose="00000500000000000000" pitchFamily="50" charset="-127"/>
              </a:rPr>
              <a:t>연구활동종사자 교육 중 원하는 과목 신청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8990" y="2110422"/>
            <a:ext cx="7573432" cy="4429743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4935420" y="2553912"/>
            <a:ext cx="960582" cy="480669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4880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191" y="100430"/>
            <a:ext cx="4525598" cy="584775"/>
          </a:xfrm>
          <a:prstGeom prst="rect">
            <a:avLst/>
          </a:prstGeom>
          <a:solidFill>
            <a:srgbClr val="40404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3200" dirty="0">
                <a:solidFill>
                  <a:srgbClr val="D5874C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 </a:t>
            </a:r>
            <a:r>
              <a:rPr lang="ko-KR" altLang="en-US" sz="3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연구실 안전관리 개요</a:t>
            </a:r>
            <a:endParaRPr lang="en-US" altLang="ko-KR" sz="32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4077" y="797163"/>
            <a:ext cx="17011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0404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- </a:t>
            </a:r>
            <a:r>
              <a:rPr lang="ko-KR" altLang="en-US" sz="24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0404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교육</a:t>
            </a:r>
            <a:r>
              <a:rPr lang="en-US" altLang="ko-KR" sz="24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0404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</a:t>
            </a:r>
            <a:r>
              <a:rPr lang="ko-KR" altLang="en-US" sz="24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0404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훈련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644593" y="1370786"/>
            <a:ext cx="7369576" cy="56091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>
                <a:solidFill>
                  <a:schemeClr val="tx1"/>
                </a:solidFill>
                <a:latin typeface="나눔스퀘어 네오 OTF Regular" panose="00000500000000000000" pitchFamily="50" charset="-127"/>
                <a:ea typeface="나눔스퀘어 네오 OTF Regular" panose="00000500000000000000" pitchFamily="50" charset="-127"/>
              </a:rPr>
              <a:t>5. </a:t>
            </a:r>
            <a:r>
              <a:rPr lang="ko-KR" altLang="en-US" sz="2400" dirty="0">
                <a:solidFill>
                  <a:schemeClr val="tx1"/>
                </a:solidFill>
                <a:latin typeface="나눔스퀘어 네오 OTF Regular" panose="00000500000000000000" pitchFamily="50" charset="-127"/>
                <a:ea typeface="나눔스퀘어 네오 OTF Regular" panose="00000500000000000000" pitchFamily="50" charset="-127"/>
              </a:rPr>
              <a:t>나의 강의실 → 신청 강의 필수 입력 사항 작성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5483" y="2043663"/>
            <a:ext cx="7841739" cy="4449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414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191" y="100430"/>
            <a:ext cx="4525598" cy="584775"/>
          </a:xfrm>
          <a:prstGeom prst="rect">
            <a:avLst/>
          </a:prstGeom>
          <a:solidFill>
            <a:srgbClr val="40404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3200" dirty="0">
                <a:solidFill>
                  <a:srgbClr val="D5874C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 </a:t>
            </a:r>
            <a:r>
              <a:rPr lang="ko-KR" altLang="en-US" sz="3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연구실 안전관리 개요</a:t>
            </a:r>
            <a:endParaRPr lang="en-US" altLang="ko-KR" sz="32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4077" y="797163"/>
            <a:ext cx="17011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0404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- </a:t>
            </a:r>
            <a:r>
              <a:rPr lang="ko-KR" altLang="en-US" sz="24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0404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교육</a:t>
            </a:r>
            <a:r>
              <a:rPr lang="en-US" altLang="ko-KR" sz="24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0404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</a:t>
            </a:r>
            <a:r>
              <a:rPr lang="ko-KR" altLang="en-US" sz="24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0404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훈련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644593" y="1370786"/>
            <a:ext cx="7369576" cy="56091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>
                <a:solidFill>
                  <a:schemeClr val="tx1"/>
                </a:solidFill>
                <a:latin typeface="나눔스퀘어 네오 OTF Regular" panose="00000500000000000000" pitchFamily="50" charset="-127"/>
                <a:ea typeface="나눔스퀘어 네오 OTF Regular" panose="00000500000000000000" pitchFamily="50" charset="-127"/>
              </a:rPr>
              <a:t>5. </a:t>
            </a:r>
            <a:r>
              <a:rPr lang="ko-KR" altLang="en-US" sz="2400" dirty="0">
                <a:solidFill>
                  <a:schemeClr val="tx1"/>
                </a:solidFill>
                <a:latin typeface="나눔스퀘어 네오 OTF Regular" panose="00000500000000000000" pitchFamily="50" charset="-127"/>
                <a:ea typeface="나눔스퀘어 네오 OTF Regular" panose="00000500000000000000" pitchFamily="50" charset="-127"/>
              </a:rPr>
              <a:t>나의 강의실 → 신청 강의 필수 입력 사항 작성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rcRect l="-1112" r="1112"/>
          <a:stretch/>
        </p:blipFill>
        <p:spPr>
          <a:xfrm>
            <a:off x="2684088" y="2043663"/>
            <a:ext cx="6516009" cy="452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486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191" y="100430"/>
            <a:ext cx="4525598" cy="584775"/>
          </a:xfrm>
          <a:prstGeom prst="rect">
            <a:avLst/>
          </a:prstGeom>
          <a:solidFill>
            <a:srgbClr val="40404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3200" dirty="0">
                <a:solidFill>
                  <a:srgbClr val="D5874C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 </a:t>
            </a:r>
            <a:r>
              <a:rPr lang="ko-KR" altLang="en-US" sz="3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연구실 안전관리 개요</a:t>
            </a:r>
            <a:endParaRPr lang="en-US" altLang="ko-KR" sz="32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4077" y="797163"/>
            <a:ext cx="17011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0404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- </a:t>
            </a:r>
            <a:r>
              <a:rPr lang="ko-KR" altLang="en-US" sz="24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0404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교육</a:t>
            </a:r>
            <a:r>
              <a:rPr lang="en-US" altLang="ko-KR" sz="24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0404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</a:t>
            </a:r>
            <a:r>
              <a:rPr lang="ko-KR" altLang="en-US" sz="24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40404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훈련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644593" y="1370786"/>
            <a:ext cx="7369576" cy="56091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>
                <a:solidFill>
                  <a:schemeClr val="tx1"/>
                </a:solidFill>
                <a:latin typeface="나눔스퀘어 네오 OTF Regular" panose="00000500000000000000" pitchFamily="50" charset="-127"/>
                <a:ea typeface="나눔스퀘어 네오 OTF Regular" panose="00000500000000000000" pitchFamily="50" charset="-127"/>
              </a:rPr>
              <a:t>6. </a:t>
            </a:r>
            <a:r>
              <a:rPr lang="ko-KR" altLang="en-US" sz="2400" dirty="0">
                <a:solidFill>
                  <a:schemeClr val="tx1"/>
                </a:solidFill>
                <a:latin typeface="나눔스퀘어 네오 OTF Regular" panose="00000500000000000000" pitchFamily="50" charset="-127"/>
                <a:ea typeface="나눔스퀘어 네오 OTF Regular" panose="00000500000000000000" pitchFamily="50" charset="-127"/>
              </a:rPr>
              <a:t>수강하고자 하는 강의 입장하여 학습</a:t>
            </a:r>
            <a:r>
              <a:rPr lang="en-US" altLang="ko-KR" sz="2400" dirty="0">
                <a:solidFill>
                  <a:schemeClr val="tx1"/>
                </a:solidFill>
                <a:latin typeface="나눔스퀘어 네오 OTF Regular" panose="00000500000000000000" pitchFamily="50" charset="-127"/>
                <a:ea typeface="나눔스퀘어 네오 OTF Regular" panose="00000500000000000000" pitchFamily="50" charset="-127"/>
              </a:rPr>
              <a:t>/</a:t>
            </a:r>
            <a:r>
              <a:rPr lang="ko-KR" altLang="en-US" sz="2400" dirty="0">
                <a:solidFill>
                  <a:schemeClr val="tx1"/>
                </a:solidFill>
                <a:latin typeface="나눔스퀘어 네오 OTF Regular" panose="00000500000000000000" pitchFamily="50" charset="-127"/>
                <a:ea typeface="나눔스퀘어 네오 OTF Regular" panose="00000500000000000000" pitchFamily="50" charset="-127"/>
              </a:rPr>
              <a:t>평가</a:t>
            </a:r>
            <a:r>
              <a:rPr lang="en-US" altLang="ko-KR" sz="2400" dirty="0">
                <a:solidFill>
                  <a:schemeClr val="tx1"/>
                </a:solidFill>
                <a:latin typeface="나눔스퀘어 네오 OTF Regular" panose="00000500000000000000" pitchFamily="50" charset="-127"/>
                <a:ea typeface="나눔스퀘어 네오 OTF Regular" panose="00000500000000000000" pitchFamily="50" charset="-127"/>
              </a:rPr>
              <a:t>/</a:t>
            </a:r>
            <a:r>
              <a:rPr lang="ko-KR" altLang="en-US" sz="2400" dirty="0">
                <a:solidFill>
                  <a:schemeClr val="tx1"/>
                </a:solidFill>
                <a:latin typeface="나눔스퀘어 네오 OTF Regular" panose="00000500000000000000" pitchFamily="50" charset="-127"/>
                <a:ea typeface="나눔스퀘어 네오 OTF Regular" panose="00000500000000000000" pitchFamily="50" charset="-127"/>
              </a:rPr>
              <a:t>설문 완료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390" y="2713619"/>
            <a:ext cx="11269648" cy="3820058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644593" y="2015390"/>
            <a:ext cx="7369576" cy="56091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>
                <a:solidFill>
                  <a:schemeClr val="tx1"/>
                </a:solidFill>
                <a:latin typeface="나눔스퀘어 네오 OTF Regular" panose="00000500000000000000" pitchFamily="50" charset="-127"/>
                <a:ea typeface="나눔스퀘어 네오 OTF Regular" panose="00000500000000000000" pitchFamily="50" charset="-127"/>
              </a:rPr>
              <a:t>※ </a:t>
            </a:r>
            <a:r>
              <a:rPr lang="ko-KR" altLang="en-US" sz="2400" dirty="0" err="1">
                <a:solidFill>
                  <a:schemeClr val="tx1"/>
                </a:solidFill>
                <a:latin typeface="나눔스퀘어 네오 OTF Regular" panose="00000500000000000000" pitchFamily="50" charset="-127"/>
                <a:ea typeface="나눔스퀘어 네오 OTF Regular" panose="00000500000000000000" pitchFamily="50" charset="-127"/>
              </a:rPr>
              <a:t>수료조건</a:t>
            </a:r>
            <a:r>
              <a:rPr lang="ko-KR" altLang="en-US" sz="2400" dirty="0">
                <a:solidFill>
                  <a:schemeClr val="tx1"/>
                </a:solidFill>
                <a:latin typeface="나눔스퀘어 네오 OTF Regular" panose="00000500000000000000" pitchFamily="50" charset="-127"/>
                <a:ea typeface="나눔스퀘어 네오 OTF Regular" panose="00000500000000000000" pitchFamily="50" charset="-127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나눔스퀘어 네오 OTF Regular" panose="00000500000000000000" pitchFamily="50" charset="-127"/>
                <a:ea typeface="나눔스퀘어 네오 OTF Regular" panose="00000500000000000000" pitchFamily="50" charset="-127"/>
              </a:rPr>
              <a:t>: </a:t>
            </a:r>
            <a:r>
              <a:rPr lang="ko-KR" altLang="en-US" sz="2400" dirty="0">
                <a:solidFill>
                  <a:schemeClr val="tx1"/>
                </a:solidFill>
                <a:latin typeface="나눔스퀘어 네오 OTF Regular" panose="00000500000000000000" pitchFamily="50" charset="-127"/>
                <a:ea typeface="나눔스퀘어 네오 OTF Regular" panose="00000500000000000000" pitchFamily="50" charset="-127"/>
              </a:rPr>
              <a:t>학습 </a:t>
            </a:r>
            <a:r>
              <a:rPr lang="en-US" altLang="ko-KR" sz="2400" dirty="0">
                <a:solidFill>
                  <a:schemeClr val="tx1"/>
                </a:solidFill>
                <a:latin typeface="나눔스퀘어 네오 OTF Regular" panose="00000500000000000000" pitchFamily="50" charset="-127"/>
                <a:ea typeface="나눔스퀘어 네오 OTF Regular" panose="00000500000000000000" pitchFamily="50" charset="-127"/>
              </a:rPr>
              <a:t>100%, </a:t>
            </a:r>
            <a:r>
              <a:rPr lang="ko-KR" altLang="en-US" sz="2400" dirty="0">
                <a:solidFill>
                  <a:schemeClr val="tx1"/>
                </a:solidFill>
                <a:latin typeface="나눔스퀘어 네오 OTF Regular" panose="00000500000000000000" pitchFamily="50" charset="-127"/>
                <a:ea typeface="나눔스퀘어 네오 OTF Regular" panose="00000500000000000000" pitchFamily="50" charset="-127"/>
              </a:rPr>
              <a:t>시험 </a:t>
            </a:r>
            <a:r>
              <a:rPr lang="en-US" altLang="ko-KR" sz="2400" dirty="0">
                <a:solidFill>
                  <a:schemeClr val="tx1"/>
                </a:solidFill>
                <a:latin typeface="나눔스퀘어 네오 OTF Regular" panose="00000500000000000000" pitchFamily="50" charset="-127"/>
                <a:ea typeface="나눔스퀘어 네오 OTF Regular" panose="00000500000000000000" pitchFamily="50" charset="-127"/>
              </a:rPr>
              <a:t>60</a:t>
            </a:r>
            <a:r>
              <a:rPr lang="ko-KR" altLang="en-US" sz="2400" dirty="0">
                <a:solidFill>
                  <a:schemeClr val="tx1"/>
                </a:solidFill>
                <a:latin typeface="나눔스퀘어 네오 OTF Regular" panose="00000500000000000000" pitchFamily="50" charset="-127"/>
                <a:ea typeface="나눔스퀘어 네오 OTF Regular" panose="00000500000000000000" pitchFamily="50" charset="-127"/>
              </a:rPr>
              <a:t>점 이상</a:t>
            </a:r>
            <a:r>
              <a:rPr lang="en-US" altLang="ko-KR" sz="2400" dirty="0">
                <a:solidFill>
                  <a:schemeClr val="tx1"/>
                </a:solidFill>
                <a:latin typeface="나눔스퀘어 네오 OTF Regular" panose="00000500000000000000" pitchFamily="50" charset="-127"/>
                <a:ea typeface="나눔스퀘어 네오 OTF Regular" panose="00000500000000000000" pitchFamily="50" charset="-127"/>
              </a:rPr>
              <a:t>, </a:t>
            </a:r>
            <a:r>
              <a:rPr lang="ko-KR" altLang="en-US" sz="2400" dirty="0">
                <a:solidFill>
                  <a:schemeClr val="tx1"/>
                </a:solidFill>
                <a:latin typeface="나눔스퀘어 네오 OTF Regular" panose="00000500000000000000" pitchFamily="50" charset="-127"/>
                <a:ea typeface="나눔스퀘어 네오 OTF Regular" panose="00000500000000000000" pitchFamily="50" charset="-127"/>
              </a:rPr>
              <a:t>설문 참여</a:t>
            </a:r>
          </a:p>
        </p:txBody>
      </p:sp>
    </p:spTree>
    <p:extLst>
      <p:ext uri="{BB962C8B-B14F-4D97-AF65-F5344CB8AC3E}">
        <p14:creationId xmlns:p14="http://schemas.microsoft.com/office/powerpoint/2010/main" val="3834735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1466004" y="1998377"/>
            <a:ext cx="9374294" cy="2560923"/>
            <a:chOff x="1427904" y="2201577"/>
            <a:chExt cx="9374294" cy="2560923"/>
          </a:xfrm>
        </p:grpSpPr>
        <p:grpSp>
          <p:nvGrpSpPr>
            <p:cNvPr id="2" name="그룹 1"/>
            <p:cNvGrpSpPr/>
            <p:nvPr/>
          </p:nvGrpSpPr>
          <p:grpSpPr>
            <a:xfrm>
              <a:off x="3105055" y="2201577"/>
              <a:ext cx="5378042" cy="1308951"/>
              <a:chOff x="3086005" y="2201577"/>
              <a:chExt cx="5378042" cy="1308951"/>
            </a:xfrm>
          </p:grpSpPr>
          <p:sp>
            <p:nvSpPr>
              <p:cNvPr id="9" name="TextBox 8"/>
              <p:cNvSpPr txBox="1"/>
              <p:nvPr/>
            </p:nvSpPr>
            <p:spPr>
              <a:xfrm>
                <a:off x="3086005" y="2201577"/>
                <a:ext cx="537804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7200" dirty="0">
                    <a:ln>
                      <a:solidFill>
                        <a:schemeClr val="tx1">
                          <a:alpha val="44000"/>
                        </a:schemeClr>
                      </a:solidFill>
                    </a:ln>
                    <a:solidFill>
                      <a:srgbClr val="404040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“             ”</a:t>
                </a:r>
                <a:endParaRPr lang="ko-KR" altLang="en-US" sz="7200" dirty="0">
                  <a:solidFill>
                    <a:srgbClr val="40404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4272425" y="2587198"/>
                <a:ext cx="3647153" cy="923330"/>
              </a:xfrm>
              <a:prstGeom prst="rect">
                <a:avLst/>
              </a:prstGeom>
              <a:solidFill>
                <a:srgbClr val="404040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5400" dirty="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감사합니다</a:t>
                </a:r>
                <a:endParaRPr lang="en-US" altLang="ko-KR" sz="5400" dirty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  <p:sp>
          <p:nvSpPr>
            <p:cNvPr id="5" name="직사각형 4"/>
            <p:cNvSpPr/>
            <p:nvPr/>
          </p:nvSpPr>
          <p:spPr>
            <a:xfrm>
              <a:off x="1427904" y="3896149"/>
              <a:ext cx="9374294" cy="866351"/>
            </a:xfrm>
            <a:prstGeom prst="rect">
              <a:avLst/>
            </a:prstGeom>
            <a:solidFill>
              <a:srgbClr val="CE71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>
                <a:spcBef>
                  <a:spcPts val="171"/>
                </a:spcBef>
                <a:tabLst>
                  <a:tab pos="60873" algn="l"/>
                  <a:tab pos="97396" algn="l"/>
                </a:tabLst>
              </a:pPr>
              <a:r>
                <a:rPr lang="ko-KR" altLang="en-US" sz="3200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네오 OTF Heavy" panose="00000A00000000000000" pitchFamily="50" charset="-127"/>
                  <a:ea typeface="나눔스퀘어 네오 OTF Heavy" panose="00000A00000000000000" pitchFamily="50" charset="-127"/>
                </a:rPr>
                <a:t>항상 안전하고 건강한 학업 성취를 이루시기 바랍니다</a:t>
              </a:r>
              <a:r>
                <a:rPr lang="en-US" altLang="ko-KR" sz="3200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네오 OTF Heavy" panose="00000A00000000000000" pitchFamily="50" charset="-127"/>
                  <a:ea typeface="나눔스퀘어 네오 OTF Heavy" panose="00000A00000000000000" pitchFamily="50" charset="-127"/>
                </a:rPr>
                <a:t>.</a:t>
              </a:r>
              <a:endParaRPr lang="ko-KR" altLang="en-US" sz="32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endParaRPr>
            </a:p>
          </p:txBody>
        </p:sp>
      </p:grpSp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7455" y="5789612"/>
            <a:ext cx="2235200" cy="696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1922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1780</TotalTime>
  <Words>175</Words>
  <Application>Microsoft Office PowerPoint</Application>
  <PresentationFormat>와이드스크린</PresentationFormat>
  <Paragraphs>32</Paragraphs>
  <Slides>9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6" baseType="lpstr">
      <vt:lpstr>HY헤드라인M</vt:lpstr>
      <vt:lpstr>나눔스퀘어 네오 OTF Heavy</vt:lpstr>
      <vt:lpstr>나눔스퀘어 네오 OTF Regular</vt:lpstr>
      <vt:lpstr>맑은 고딕</vt:lpstr>
      <vt:lpstr>Arial</vt:lpstr>
      <vt:lpstr>나눔바른고딕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화학물질</dc:title>
  <dc:creator>LG</dc:creator>
  <cp:lastModifiedBy>USER</cp:lastModifiedBy>
  <cp:revision>160</cp:revision>
  <dcterms:created xsi:type="dcterms:W3CDTF">2022-10-20T11:23:15Z</dcterms:created>
  <dcterms:modified xsi:type="dcterms:W3CDTF">2024-10-30T00:36:23Z</dcterms:modified>
</cp:coreProperties>
</file>